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63" r:id="rId2"/>
    <p:sldId id="270" r:id="rId3"/>
    <p:sldId id="268" r:id="rId4"/>
    <p:sldId id="269" r:id="rId5"/>
    <p:sldId id="284" r:id="rId6"/>
    <p:sldId id="285" r:id="rId7"/>
    <p:sldId id="288" r:id="rId8"/>
    <p:sldId id="286" r:id="rId9"/>
    <p:sldId id="312" r:id="rId10"/>
    <p:sldId id="299" r:id="rId11"/>
    <p:sldId id="282" r:id="rId12"/>
    <p:sldId id="316" r:id="rId13"/>
    <p:sldId id="313" r:id="rId14"/>
    <p:sldId id="315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A7B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4000A-2D10-459E-BE6E-5C510A8A6EA2}" type="datetimeFigureOut">
              <a:rPr lang="th-TH" smtClean="0"/>
              <a:t>03/10/57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CD9E4-9562-49DD-9BDC-318EFBD54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89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A2AF00-B18D-41CD-9D8F-8F5C0334756D}" type="slidenum">
              <a:rPr lang="en-GB" altLang="th-TH" sz="1200" smtClean="0"/>
              <a:pPr/>
              <a:t>14</a:t>
            </a:fld>
            <a:endParaRPr lang="en-GB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108143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655A-3AF6-40F4-8CA3-1FE2E4F019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4157-51BB-4703-9B9D-BA3EC41F5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0056-87DA-4322-8706-F970851F1E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1B80-5779-4E44-92E6-06D2573BA1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9BFB-2566-4BFC-B120-4BD686115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1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906D-D2DA-4317-AAB3-DDB264AD2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9710-5B17-4057-B648-24D15FFD49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7DED-C4CF-4116-BF52-5DC2AD7A7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2B28-C954-47BC-AD16-E9507E500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4FA2-6710-47E4-92C7-3FAE45CF5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A08A-5D24-4AA5-A7DD-43033E0F3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76F0-CC28-44C5-B190-0B5A59CD45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26F3E-41E9-4E6B-B5BB-18A73F521F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8742363" cy="2952526"/>
          </a:xfrm>
        </p:spPr>
        <p:txBody>
          <a:bodyPr/>
          <a:lstStyle/>
          <a:p>
            <a:r>
              <a:rPr lang="th-TH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แนว</a:t>
            </a:r>
            <a:r>
              <a:rPr lang="th-TH" alt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ปฏิบัติในการเลี้ยงลูกด้วยนมแม่ที่มีปัญหา</a:t>
            </a:r>
            <a:r>
              <a:rPr lang="th-TH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th-TH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ลูกดูดนมแม่ไม่ดี</a:t>
            </a:r>
            <a:r>
              <a:rPr lang="en-US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ดูดลำบาก</a:t>
            </a:r>
            <a:r>
              <a:rPr lang="th-TH" altLang="th-TH" b="1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altLang="th-TH" b="1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alt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alt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Baby who has difficulty attaching to the </a:t>
            </a:r>
            <a:r>
              <a:rPr lang="en-US" alt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breast</a:t>
            </a:r>
            <a:r>
              <a:rPr lang="th-TH" alt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) </a:t>
            </a:r>
            <a:endParaRPr lang="th-TH" altLang="th-TH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57" y="440782"/>
            <a:ext cx="4192486" cy="3152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65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6856" y="5238328"/>
            <a:ext cx="8229600" cy="11430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       </a:t>
            </a:r>
            <a:r>
              <a:rPr lang="en-US" sz="4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Tongue </a:t>
            </a:r>
            <a:r>
              <a:rPr lang="en-US" sz="4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tie </a:t>
            </a:r>
            <a:r>
              <a:rPr lang="en-US" sz="4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sz="4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ภาวะมีพังผืด</a:t>
            </a:r>
            <a:r>
              <a:rPr lang="th-TH" sz="4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ยึดใต้ลิ้น</a:t>
            </a:r>
            <a:r>
              <a:rPr lang="en-US" sz="3600" dirty="0"/>
              <a:t/>
            </a:r>
            <a:br>
              <a:rPr lang="en-US" sz="3600" dirty="0"/>
            </a:br>
            <a:endParaRPr lang="th-TH" b="1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4" y="1412776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สี่เหลี่ยมมุมมน 3"/>
          <p:cNvSpPr/>
          <p:nvPr/>
        </p:nvSpPr>
        <p:spPr>
          <a:xfrm>
            <a:off x="395536" y="288073"/>
            <a:ext cx="8568952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การช่วยเหลือปัญหาดูด</a:t>
            </a:r>
            <a:r>
              <a:rPr lang="th-TH" altLang="th-TH" sz="40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altLang="th-TH" sz="40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ดี </a:t>
            </a:r>
            <a:r>
              <a:rPr lang="en-US" altLang="th-TH" sz="4000" b="1" kern="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altLang="th-TH" sz="4000" b="1" kern="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ลูก</a:t>
            </a:r>
            <a:r>
              <a:rPr lang="th-TH" altLang="th-TH" sz="4000" b="1" kern="0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altLang="th-TH" sz="4000" b="1" kern="0" dirty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พังผืดยึดใต้ลิ้น</a:t>
            </a:r>
            <a:endParaRPr lang="th-TH" altLang="th-TH" sz="4000" b="1" kern="0" dirty="0" smtClean="0">
              <a:solidFill>
                <a:srgbClr val="FFFFFF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5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th-TH" altLang="th-TH" b="1" dirty="0" smtClean="0">
                <a:solidFill>
                  <a:schemeClr val="accent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แนวทางการช่วยเหลือ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690048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h-TH" alt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ประเมินภาวะลิ้นติด </a:t>
            </a:r>
            <a:endParaRPr lang="en-US" altLang="ko-KR" sz="3600" b="1" dirty="0" smtClean="0">
              <a:latin typeface="Browallia New" panose="020B0604020202020204" pitchFamily="34" charset="-34"/>
              <a:ea typeface="Gulim" pitchFamily="34" charset="-127"/>
              <a:cs typeface="Browallia New" panose="020B0604020202020204" pitchFamily="34" charset="-34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th-TH" altLang="ko-KR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มีปัญหา/ไม่มีปัญหา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h-TH" altLang="ko-KR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</a:t>
            </a:r>
            <a:r>
              <a:rPr lang="th-TH" altLang="ko-KR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การดูดของทารก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th-TH" alt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ดูดอย่างมีประสิทธิภาพ/ดูดไม่มีประสิทธิภาพ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h-TH" altLang="ko-KR" sz="36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แนะนำ </a:t>
            </a:r>
            <a:r>
              <a:rPr lang="en-US" altLang="ko-KR" sz="3600" b="1" dirty="0" err="1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Frenulotomy</a:t>
            </a:r>
            <a:r>
              <a:rPr lang="en-US" altLang="ko-KR" sz="36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 </a:t>
            </a:r>
            <a:r>
              <a:rPr lang="th-TH" altLang="ko-KR" sz="36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กรณีมีปัญหาดูดนมไม่ได้</a:t>
            </a:r>
            <a:endParaRPr lang="th-TH" altLang="ko-KR" sz="36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8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548680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สิ่งสำคัญที่ต้องตระหนัก</a:t>
            </a:r>
          </a:p>
          <a:p>
            <a:pPr algn="ctr"/>
            <a:r>
              <a:rPr lang="th-TH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สำหรับการเลี้ยงลูกด้วยนมแม่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900CC"/>
              </a:solidFill>
              <a:effectLst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30" y="2780928"/>
            <a:ext cx="4811150" cy="32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9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1295400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หลีกเลี่ยงการใช้ขวดนม หัวนมยาง/</a:t>
            </a:r>
            <a:r>
              <a:rPr lang="th-TH" sz="4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หลอกและ</a:t>
            </a:r>
            <a:r>
              <a:rPr lang="th-TH" sz="4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ผลิตภัณฑ์เสริมที่ไม่จำเป็น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014413" y="1450975"/>
            <a:ext cx="7518400" cy="871538"/>
          </a:xfrm>
        </p:spPr>
        <p:txBody>
          <a:bodyPr/>
          <a:lstStyle/>
          <a:p>
            <a:r>
              <a:rPr lang="th-TH" altLang="ko-KR" sz="3600" b="1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กลไกการดูดนมแม่และดูดนมขวดแตกต่างกัน</a:t>
            </a:r>
            <a:r>
              <a:rPr lang="th-TH" altLang="ko-KR" sz="36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endParaRPr lang="th-TH" sz="3600" smtClean="0"/>
          </a:p>
        </p:txBody>
      </p:sp>
      <p:sp>
        <p:nvSpPr>
          <p:cNvPr id="51204" name="สี่เหลี่ยมผืนผ้า 1"/>
          <p:cNvSpPr>
            <a:spLocks noChangeArrowheads="1"/>
          </p:cNvSpPr>
          <p:nvPr/>
        </p:nvSpPr>
        <p:spPr bwMode="auto">
          <a:xfrm>
            <a:off x="179388" y="2016125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ทารกเกิดการสับสนระหว่างการดูดนมแม่จากเต้าและการดูดนมจากขวดหรือจุกนมปลอม </a:t>
            </a:r>
          </a:p>
        </p:txBody>
      </p:sp>
      <p:pic>
        <p:nvPicPr>
          <p:cNvPr id="5" name="Picture 2" descr="7425C360-C8CD-4563-BDF3-1DBC8FBEC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213100"/>
            <a:ext cx="32512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G_88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303838" cy="2712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76263" y="6008688"/>
            <a:ext cx="399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zh-CN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ลิ้นลูก         ลานนมแม่    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5930900" y="6046788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th-TH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ลิ้นกระดกขึ้น    </a:t>
            </a:r>
            <a:endParaRPr lang="th-TH" altLang="th-TH" sz="32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856984" cy="1284287"/>
          </a:xfrm>
        </p:spPr>
        <p:txBody>
          <a:bodyPr/>
          <a:lstStyle/>
          <a:p>
            <a:r>
              <a:rPr lang="en-US" altLang="th-TH" sz="44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Avoid bottle, teats and unnecessary supplements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28" y="2420888"/>
            <a:ext cx="7632732" cy="1412925"/>
          </a:xfrm>
        </p:spPr>
        <p:txBody>
          <a:bodyPr numCol="2" rtlCol="0">
            <a:normAutofit/>
          </a:bodyPr>
          <a:lstStyle/>
          <a:p>
            <a:pPr marL="342906" indent="-342906" defTabSz="457207" fontAlgn="auto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ป้อน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นมด้วย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ถ้วย</a:t>
            </a:r>
          </a:p>
          <a:p>
            <a:pPr marL="342906" indent="-342906" defTabSz="457207" fontAlgn="auto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ใช้ช้อน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เล็กๆ</a:t>
            </a:r>
          </a:p>
          <a:p>
            <a:pPr marL="342906" indent="-342906" defTabSz="457207" fontAlgn="auto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หลอด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ฉีดยา</a:t>
            </a:r>
          </a:p>
          <a:p>
            <a:pPr marL="342906" indent="-342906" defTabSz="457207" fontAlgn="auto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หลอดหยดยา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28638" y="1124744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36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กรณีจำเป็นต้องให้น้ำนมบีบ นมเสริม หรือลูกดูดนม                                         จากเต้าไม่ได้  แนะนำใช้วิธีป้อน</a:t>
            </a:r>
            <a:r>
              <a:rPr lang="en-US" sz="36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3600" b="1" dirty="0">
              <a:solidFill>
                <a:srgbClr val="7030A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28638" y="3645024"/>
            <a:ext cx="859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36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การใช้อุปกรณ์ป้อนนมเสริมต้องสอนให้ป้อนอย่างถูกต้อง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846138" y="4365104"/>
            <a:ext cx="38877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ฝึกให้ทารกใช้ลิ้นไล้น้ำนมเข้าปากเอง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หลีกเลี่ยงการเท/กรอกน้ำนมใส่ปากโดยตรง</a:t>
            </a:r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509120"/>
            <a:ext cx="260667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42985" y="2132856"/>
            <a:ext cx="6505279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อมหัวนมไว้แต่ไม่ดูด/อมแล้วหลับ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อมหัวนมแล้วร้อง ใช้ลิ้นดันหัวนมออก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ดูดเฉพาะที่หัวนมหรือปลายหัวนม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ดูดเต้าเดียวไม่ยอมดูดอีกเต้า </a:t>
            </a:r>
            <a:endParaRPr lang="th-TH" sz="3600" b="1" dirty="0" smtClean="0">
              <a:solidFill>
                <a:srgbClr val="863A7B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หันหน้าหนีจากเต้า ไม่ยอมดูด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ดูดเบาๆ 2-3 ที แล้วปล่อยและร้องไห้</a:t>
            </a:r>
          </a:p>
          <a:p>
            <a:pPr>
              <a:buFont typeface="Arial" panose="020B0604020202020204" pitchFamily="34" charset="0"/>
              <a:buChar char="•"/>
            </a:pPr>
            <a:endParaRPr lang="th-TH" sz="3600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920">
            <a:off x="6011928" y="3435415"/>
            <a:ext cx="2564879" cy="192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มุมมน 3"/>
          <p:cNvSpPr/>
          <p:nvPr/>
        </p:nvSpPr>
        <p:spPr>
          <a:xfrm>
            <a:off x="467544" y="188640"/>
            <a:ext cx="8568952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Baby who has difficulty attaching to the breast 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85" y="137764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th-TH" sz="3600" b="1" kern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อาการทารก</a:t>
            </a:r>
            <a:r>
              <a:rPr lang="th-TH" sz="3600" b="1" kern="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ดูดนมยาก </a:t>
            </a:r>
            <a:r>
              <a:rPr lang="th-TH" sz="3200" b="1" kern="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  <a:endParaRPr lang="th-TH" sz="3200" b="1" kern="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1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543800" cy="4525963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h-TH" altLang="th-TH" sz="3600" b="1" dirty="0" smtClean="0">
              <a:latin typeface="Browallia New" pitchFamily="34" charset="-34"/>
              <a:ea typeface="Malgun Gothic" pitchFamily="34" charset="-127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 ลูกเจ็บป่วย ตัวเล็ก น้ำหนักตัวน้อย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ลูก</a:t>
            </a:r>
            <a:r>
              <a:rPr lang="th-TH" altLang="ko-KR" sz="3600" b="1" dirty="0">
                <a:latin typeface="Browallia New" pitchFamily="34" charset="-34"/>
                <a:cs typeface="Browallia New" pitchFamily="34" charset="-34"/>
              </a:rPr>
              <a:t>ได้รับการบาดเจ็บระหว่างคลอด </a:t>
            </a:r>
            <a:endParaRPr lang="th-TH" altLang="ko-KR" sz="3600" b="1" dirty="0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ลูกเป็นหวัดหายใจไม่ออก</a:t>
            </a:r>
            <a:r>
              <a:rPr lang="en-US" altLang="ko-KR" sz="3600" b="1" dirty="0" smtClean="0"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th-TH" sz="3600" b="1" dirty="0" smtClean="0">
                <a:latin typeface="Browallia New" pitchFamily="34" charset="-34"/>
                <a:cs typeface="Browallia New" pitchFamily="34" charset="-34"/>
              </a:rPr>
              <a:t> ลูก</a:t>
            </a:r>
            <a:r>
              <a:rPr lang="th-TH" altLang="th-TH" sz="3600" b="1" dirty="0">
                <a:latin typeface="Browallia New" pitchFamily="34" charset="-34"/>
                <a:cs typeface="Browallia New" pitchFamily="34" charset="-34"/>
              </a:rPr>
              <a:t>ติดนมผสม ป้อนจุก ถ้วย </a:t>
            </a:r>
            <a:r>
              <a:rPr lang="th-TH" altLang="th-TH" sz="3600" b="1" dirty="0" smtClean="0">
                <a:latin typeface="Browallia New" pitchFamily="34" charset="-34"/>
                <a:cs typeface="Browallia New" pitchFamily="34" charset="-34"/>
              </a:rPr>
              <a:t>ช้อน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th-TH" sz="3600" b="1" dirty="0" smtClean="0">
                <a:latin typeface="Browallia New" pitchFamily="34" charset="-34"/>
                <a:cs typeface="Browallia New" pitchFamily="34" charset="-34"/>
              </a:rPr>
              <a:t> ลูกมีภาวะพังผืดยึดใต้ลิ้น</a:t>
            </a:r>
            <a:endParaRPr lang="th-TH" altLang="th-TH" sz="3600" b="1" dirty="0">
              <a:latin typeface="Browallia New" pitchFamily="34" charset="-34"/>
              <a:cs typeface="Browallia New" pitchFamily="34" charset="-34"/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h-TH" altLang="th-TH" sz="36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321464" cy="17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มุมมน 3"/>
          <p:cNvSpPr/>
          <p:nvPr/>
        </p:nvSpPr>
        <p:spPr>
          <a:xfrm>
            <a:off x="1979711" y="631166"/>
            <a:ext cx="4248473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สาเหตุ (ด้านลูก)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0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7540"/>
            <a:ext cx="7772400" cy="42973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4400" b="1" dirty="0" smtClean="0"/>
              <a:t> 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แม่ได้รับยาแก้ปวดหรือยาสลบขณะที่คลอด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แม่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อุ้มและจัดท่าในการให้นมลูกไม่ถูกวิธี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แม่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บังคับให้ลูกกินนม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แม่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มีปัญหาด้านเต้านม หรือหัวนม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 แม่</a:t>
            </a:r>
            <a:r>
              <a:rPr lang="th-TH" altLang="ko-KR" sz="3600" b="1" dirty="0" err="1" smtClean="0">
                <a:latin typeface="Browallia New" pitchFamily="34" charset="-34"/>
                <a:cs typeface="Browallia New" pitchFamily="34" charset="-34"/>
              </a:rPr>
              <a:t>ทาโลชั่น</a:t>
            </a:r>
            <a:r>
              <a:rPr lang="th-TH" altLang="ko-KR" sz="3600" b="1" dirty="0" smtClean="0">
                <a:latin typeface="Browallia New" pitchFamily="34" charset="-34"/>
                <a:cs typeface="Browallia New" pitchFamily="34" charset="-34"/>
              </a:rPr>
              <a:t>หรือใช้สบู่ที่มีกลิ่นแรง</a:t>
            </a:r>
            <a:r>
              <a:rPr lang="en-US" altLang="ko-KR" sz="3600" b="1" dirty="0" smtClean="0"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 </a:t>
            </a:r>
            <a:endParaRPr lang="th-TH" altLang="th-TH" sz="36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267744" y="728662"/>
            <a:ext cx="4248473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สาเหตุ (</a:t>
            </a:r>
            <a:r>
              <a:rPr lang="th-TH" altLang="th-TH" sz="44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ด้านแม่)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15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628800"/>
            <a:ext cx="8001000" cy="4840287"/>
          </a:xfrm>
        </p:spPr>
        <p:txBody>
          <a:bodyPr/>
          <a:lstStyle/>
          <a:p>
            <a:pPr eaLnBrk="1" hangingPunct="1"/>
            <a:r>
              <a:rPr lang="th-TH" alt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แบบประคับประคอง</a:t>
            </a:r>
          </a:p>
          <a:p>
            <a:pPr lvl="1" eaLnBrk="1" hangingPunct="1">
              <a:buFont typeface="Wingdings" pitchFamily="2" charset="2"/>
              <a:buBlip>
                <a:blip r:embed="rId2"/>
              </a:buBlip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ให้แม่คงปริมาณน้ำนมด้วยการบีบน้ำนม</a:t>
            </a:r>
          </a:p>
          <a:p>
            <a:pPr lvl="1" eaLnBrk="1" hangingPunct="1">
              <a:buFont typeface="Wingdings" pitchFamily="2" charset="2"/>
              <a:buBlip>
                <a:blip r:embed="rId2"/>
              </a:buBlip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ป้อนนมแก่ทารกด้วยวิธีอื่นๆ</a:t>
            </a:r>
          </a:p>
          <a:p>
            <a:pPr eaLnBrk="1" hangingPunct="1"/>
            <a:r>
              <a:rPr lang="th-TH" alt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แก้ไขสาเหตุ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แก้ไขปัญหาหัวนม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แก้ไขการจัดท่าและเอาหัวนมเข้าปากลูก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ไม่ให้อาหารอื่นนอกจากนมแม่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267744" y="548680"/>
            <a:ext cx="4248473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การช่วยเหลือ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0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th-TH" altLang="ko-KR" sz="3500" b="1" dirty="0" smtClean="0"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ให้กำลังใจแม่</a:t>
            </a:r>
            <a:r>
              <a:rPr lang="en-US" altLang="ko-KR" sz="39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 </a:t>
            </a: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สร้างความมั่นใจให้แม่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ให้ทารกสงบก่อนให้ดูดนมแม่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ฝึกการดูดของทารก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การเอาหัวนมเข้าปากลูก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การบีบน้ำนมช่วย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 </a:t>
            </a:r>
            <a:r>
              <a:rPr lang="en-US" altLang="ko-KR" sz="36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lactation aid</a:t>
            </a:r>
            <a:r>
              <a:rPr lang="en-US" altLang="ko-KR" sz="4000" b="1" dirty="0" smtClean="0">
                <a:latin typeface="Browallia New" panose="020B0604020202020204" pitchFamily="34" charset="-34"/>
                <a:ea typeface="Gulim" pitchFamily="34" charset="-127"/>
                <a:cs typeface="Browallia New" panose="020B0604020202020204" pitchFamily="34" charset="-34"/>
              </a:rPr>
              <a:t> </a:t>
            </a:r>
            <a:r>
              <a:rPr lang="th-TH" altLang="ko-KR" sz="3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ในกรณีที่น้ำนมน้อย</a:t>
            </a:r>
          </a:p>
        </p:txBody>
      </p:sp>
      <p:pic>
        <p:nvPicPr>
          <p:cNvPr id="39940" name="Picture 7" descr="breastfeeding-175-aid-lac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4013"/>
            <a:ext cx="25273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มุมมน 3"/>
          <p:cNvSpPr/>
          <p:nvPr/>
        </p:nvSpPr>
        <p:spPr>
          <a:xfrm>
            <a:off x="2267744" y="548680"/>
            <a:ext cx="4248473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4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ขั้นตอนการ</a:t>
            </a:r>
            <a:r>
              <a:rPr lang="th-TH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ช่วยเหลือ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00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2402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23528" y="1582268"/>
            <a:ext cx="8691765" cy="406531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ช่วยฝึกลูกให้ดูดนมแม่ทันทีที่ลูกย้ายมาอยู่กับแม่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สอนการจัดท่า</a:t>
            </a:r>
            <a:r>
              <a:rPr lang="en-US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ท่านอนตะแคง ท่านอนขวางตัก หรือขวางตักประยุกต์ เข้าเต้าได้ดี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ไม่ป้อนนมเสริมวิธีอื่น นอกจากฝึกดูดจากเต้า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อาจต้องช่วยซ้ำหลายครั้ง (</a:t>
            </a:r>
            <a:r>
              <a:rPr lang="en-US" sz="36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hands-off </a:t>
            </a:r>
            <a:r>
              <a:rPr lang="th-TH" sz="36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หากแม่ทำไม่ได้ สอนญาติช่วยก่อน)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ลูกร้องต่อต้านมาก อุ้ม</a:t>
            </a: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ปลอบ</a:t>
            </a:r>
          </a:p>
          <a:p>
            <a:pPr marL="0" lvl="0" indent="0">
              <a:buNone/>
            </a:pPr>
            <a:r>
              <a:rPr lang="th-TH" sz="3600" b="1" dirty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</a:t>
            </a:r>
            <a:r>
              <a:rPr lang="th-TH" sz="3600" b="1" dirty="0" smtClean="0">
                <a:solidFill>
                  <a:srgbClr val="863A7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เข้าเต้าใหม่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6" y="4711479"/>
            <a:ext cx="27952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มุมมน 3"/>
          <p:cNvSpPr/>
          <p:nvPr/>
        </p:nvSpPr>
        <p:spPr>
          <a:xfrm>
            <a:off x="257396" y="332656"/>
            <a:ext cx="8568952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การช่วยเหลือปัญหาดูด</a:t>
            </a:r>
            <a:r>
              <a:rPr lang="th-TH" altLang="th-TH" sz="40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altLang="th-TH" sz="40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ดี </a:t>
            </a:r>
            <a:r>
              <a:rPr lang="en-US" altLang="th-TH" sz="40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altLang="th-TH" sz="4000" b="1" kern="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กรณีเต้านม หัวนมปกติ</a:t>
            </a:r>
            <a:endParaRPr lang="th-TH" altLang="th-TH" sz="4000" b="1" kern="0" dirty="0" smtClean="0">
              <a:solidFill>
                <a:schemeClr val="bg1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50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8" descr="lactation aid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8474" y="1386176"/>
            <a:ext cx="3476896" cy="2607672"/>
          </a:xfrm>
          <a:noFill/>
        </p:spPr>
      </p:pic>
      <p:pic>
        <p:nvPicPr>
          <p:cNvPr id="40964" name="Picture 9" descr="lactation aid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86176"/>
            <a:ext cx="3384376" cy="2607672"/>
          </a:xfrm>
          <a:noFill/>
        </p:spPr>
      </p:pic>
      <p:pic>
        <p:nvPicPr>
          <p:cNvPr id="40965" name="Picture 11" descr="abs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1346"/>
            <a:ext cx="3377341" cy="25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 descr="http://www.breastfeedingthai.com/images/1159959076/lac-a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1345"/>
            <a:ext cx="3443330" cy="25438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มุมมน 3"/>
          <p:cNvSpPr/>
          <p:nvPr/>
        </p:nvSpPr>
        <p:spPr>
          <a:xfrm>
            <a:off x="1979712" y="260648"/>
            <a:ext cx="5544616" cy="792163"/>
          </a:xfrm>
          <a:prstGeom prst="roundRect">
            <a:avLst/>
          </a:prstGeom>
          <a:solidFill>
            <a:srgbClr val="7598D9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4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ตัวอย่างการใช้</a:t>
            </a:r>
            <a:r>
              <a:rPr lang="en-US" altLang="th-TH" sz="4400" b="1" kern="0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  lactation </a:t>
            </a:r>
            <a:r>
              <a:rPr lang="en-US" altLang="th-TH" sz="4400" b="1" kern="0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aid </a:t>
            </a:r>
            <a:endParaRPr lang="th-TH" altLang="th-TH" sz="2400" b="1" kern="0" dirty="0" smtClean="0">
              <a:solidFill>
                <a:srgbClr val="FFFF00"/>
              </a:solidFill>
              <a:latin typeface="Century Schoolbook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1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ช่วยเหลือกรณีที่ลูกต่อต้านมาก/ไม่ดูดนมแม่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45" y="1663463"/>
            <a:ext cx="4295407" cy="2413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72" y="1628800"/>
            <a:ext cx="2634711" cy="46888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530" y="4902840"/>
            <a:ext cx="51229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ใช้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nipple shield </a:t>
            </a: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ครอบหัวนม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rowallia New" pitchFamily="34" charset="-34"/>
                <a:cs typeface="Browallia New" pitchFamily="34" charset="-34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rowallia New" pitchFamily="34" charset="-34"/>
                <a:cs typeface="Browallia New" pitchFamily="34" charset="-34"/>
              </a:rPr>
            </a:br>
            <a:endParaRPr kumimoji="0" lang="th-TH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21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555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Gulim</vt:lpstr>
      <vt:lpstr>Malgun Gothic</vt:lpstr>
      <vt:lpstr>Angsana New</vt:lpstr>
      <vt:lpstr>Arial</vt:lpstr>
      <vt:lpstr>Browallia New</vt:lpstr>
      <vt:lpstr>Calibri</vt:lpstr>
      <vt:lpstr>Century Schoolbook</vt:lpstr>
      <vt:lpstr>Cordia New</vt:lpstr>
      <vt:lpstr>Courier New</vt:lpstr>
      <vt:lpstr>FreesiaUPC</vt:lpstr>
      <vt:lpstr>Wingdings</vt:lpstr>
      <vt:lpstr>Wingdings 3</vt:lpstr>
      <vt:lpstr>Default Design</vt:lpstr>
      <vt:lpstr>แนวปฏิบัติในการเลี้ยงลูกด้วยนมแม่ที่มีปัญหา ลูกดูดนมแม่ไม่ดี/ดูดลำบาก (Baby who has difficulty attaching to the breast)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การช่วยเหลือกรณีที่ลูกต่อต้านมาก/ไม่ดูดนมแม่</vt:lpstr>
      <vt:lpstr>        Tongue tie :ภาวะมีพังผืดยึดใต้ลิ้น </vt:lpstr>
      <vt:lpstr>แนวทางการช่วยเหลือ</vt:lpstr>
      <vt:lpstr>PowerPoint Presentation</vt:lpstr>
      <vt:lpstr>หลีกเลี่ยงการใช้ขวดนม หัวนมยาง/หลอกและผลิตภัณฑ์เสริมที่ไม่จำเป็น</vt:lpstr>
      <vt:lpstr>Avoid bottle, teats and unnecessary supplements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 bottle, teats and unnecessary supplements</dc:title>
  <dc:creator>Folder Computer</dc:creator>
  <cp:lastModifiedBy>Surapon</cp:lastModifiedBy>
  <cp:revision>78</cp:revision>
  <dcterms:created xsi:type="dcterms:W3CDTF">2014-06-06T15:59:50Z</dcterms:created>
  <dcterms:modified xsi:type="dcterms:W3CDTF">2014-10-02T21:32:46Z</dcterms:modified>
</cp:coreProperties>
</file>